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6" r:id="rId7"/>
    <p:sldId id="267" r:id="rId8"/>
    <p:sldId id="268" r:id="rId9"/>
    <p:sldId id="269" r:id="rId10"/>
    <p:sldId id="270" r:id="rId11"/>
    <p:sldId id="263" r:id="rId12"/>
    <p:sldId id="275" r:id="rId13"/>
    <p:sldId id="276" r:id="rId14"/>
    <p:sldId id="277" r:id="rId15"/>
    <p:sldId id="279" r:id="rId16"/>
    <p:sldId id="280" r:id="rId17"/>
    <p:sldId id="281" r:id="rId18"/>
    <p:sldId id="282" r:id="rId19"/>
    <p:sldId id="26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58" autoAdjust="0"/>
  </p:normalViewPr>
  <p:slideViewPr>
    <p:cSldViewPr>
      <p:cViewPr varScale="1">
        <p:scale>
          <a:sx n="109" d="100"/>
          <a:sy n="109" d="100"/>
        </p:scale>
        <p:origin x="-16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28184" y="4437113"/>
            <a:ext cx="2756690" cy="1368152"/>
          </a:xfrm>
        </p:spPr>
        <p:txBody>
          <a:bodyPr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Педагог-психолог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2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Шагиева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Наиля  </a:t>
            </a:r>
            <a:r>
              <a:rPr lang="ru-RU" sz="2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Ринатовна</a:t>
            </a: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442" y="1916832"/>
            <a:ext cx="7175351" cy="2088232"/>
          </a:xfrm>
        </p:spPr>
        <p:txBody>
          <a:bodyPr/>
          <a:lstStyle/>
          <a:p>
            <a:pPr marL="182880" indent="0" algn="ctr">
              <a:buNone/>
            </a:pPr>
            <a:r>
              <a:rPr lang="ru-RU" altLang="ru-RU" sz="2800" i="1" dirty="0" smtClean="0">
                <a:solidFill>
                  <a:srgbClr val="0070C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/>
            </a:r>
            <a:br>
              <a:rPr lang="ru-RU" altLang="ru-RU" sz="2800" i="1" dirty="0" smtClean="0">
                <a:solidFill>
                  <a:srgbClr val="0070C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altLang="ru-RU" sz="2800" i="1" dirty="0" smtClean="0">
                <a:solidFill>
                  <a:srgbClr val="0070C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Психологические особенности обследования детей с ОВЗ младшего возраста</a:t>
            </a:r>
            <a:r>
              <a:rPr lang="ru-RU" altLang="ru-RU" sz="2800" i="1" u="sng" dirty="0">
                <a:solidFill>
                  <a:srgbClr val="0070C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/>
            </a:r>
            <a:br>
              <a:rPr lang="ru-RU" altLang="ru-RU" sz="2800" i="1" u="sng" dirty="0">
                <a:solidFill>
                  <a:srgbClr val="0070C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88640"/>
            <a:ext cx="76328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i="1" dirty="0">
                <a:solidFill>
                  <a:srgbClr val="0070C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Региональный ресурсный центр коррекции, консультации, обучения   детей и подростков</a:t>
            </a:r>
            <a:br>
              <a:rPr lang="ru-RU" altLang="ru-RU" b="1" i="1" dirty="0">
                <a:solidFill>
                  <a:srgbClr val="0070C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altLang="ru-RU" b="1" i="1" dirty="0">
                <a:solidFill>
                  <a:srgbClr val="0070C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с нарушениями зрения</a:t>
            </a:r>
            <a:r>
              <a:rPr lang="en-US" altLang="ru-RU" b="1" i="1" dirty="0">
                <a:solidFill>
                  <a:srgbClr val="0070C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/>
            </a:r>
            <a:br>
              <a:rPr lang="en-US" altLang="ru-RU" b="1" i="1" dirty="0">
                <a:solidFill>
                  <a:srgbClr val="0070C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altLang="ru-RU" b="1" i="1" u="sng" dirty="0">
                <a:solidFill>
                  <a:srgbClr val="0070C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«Взгляд»</a:t>
            </a:r>
            <a:br>
              <a:rPr lang="ru-RU" altLang="ru-RU" b="1" i="1" u="sng" dirty="0">
                <a:solidFill>
                  <a:srgbClr val="0070C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679672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11560" y="1628800"/>
            <a:ext cx="7848872" cy="18002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33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Речь</a:t>
            </a:r>
          </a:p>
          <a:p>
            <a:pPr algn="ctr"/>
            <a:r>
              <a:rPr lang="ru-RU" sz="2600" dirty="0" smtClean="0"/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Дети с зрительными нарушениями отличаются замедленностью формирования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речи</a:t>
            </a:r>
          </a:p>
          <a:p>
            <a:pPr algn="ctr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проявляется в нарушении словарно-семантической стороны речи, формализме употребления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слов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39552" y="260649"/>
            <a:ext cx="8352928" cy="1152128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Особенности развития познавательной сферы у детей с нарушением </a:t>
            </a: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зрения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861048"/>
            <a:ext cx="4552772" cy="2620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5847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83568" y="1268760"/>
            <a:ext cx="7992888" cy="5040560"/>
          </a:xfrm>
        </p:spPr>
        <p:txBody>
          <a:bodyPr>
            <a:normAutofit fontScale="70000" lnSpcReduction="20000"/>
          </a:bodyPr>
          <a:lstStyle/>
          <a:p>
            <a:pPr algn="ctr"/>
            <a:endParaRPr lang="ru-RU" sz="2800" b="1" i="1" dirty="0" smtClean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Основная задача педагога-психолога –  определить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уровень психологического развития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предположительную первичность/вторичность отставания 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в познавательном развитии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особенности социально-эмоционального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развития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sz="2800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Психологическая диагностика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нарушением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зрения освящена в трудах ученых: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Осипова 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Л.Б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Леонтьева  </a:t>
            </a: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А.Н.</a:t>
            </a:r>
          </a:p>
          <a:p>
            <a:pPr algn="ctr"/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Невская 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А.А.</a:t>
            </a:r>
          </a:p>
          <a:p>
            <a:pPr algn="ctr"/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Левченко И.Ю.</a:t>
            </a:r>
            <a:endParaRPr lang="ru-RU" sz="2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800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sz="2800" b="1" i="1" dirty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8208912" cy="108012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Психологическая диагностика </a:t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детей с ОВЗ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2184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32656"/>
            <a:ext cx="8463314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Диагностический инструментарий педагога-психолога</a:t>
            </a:r>
          </a:p>
          <a:p>
            <a:pPr lvl="0"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обследования детей младшего школьного возраста</a:t>
            </a: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диагностические комплексы, разработанные под руководством Е.А.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Стребелевой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пособие "Практический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проведения психолого-педагогического обследования детей"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Забрамная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С.Д., Боровик О.В. </a:t>
            </a: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методики для младших школьников , включенные в комплекс И.А.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Коробейникова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(«Нелепицы», «Опосредованное запоминание» по А.Н. Леонтьеву, обучающий вариант «предметной классификации», </a:t>
            </a:r>
          </a:p>
          <a:p>
            <a:pPr lvl="0"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серия последовательных картин  и классический «Обучающий эксперимент» по А.Я. Ивановой);</a:t>
            </a: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«Прогрессивные матрицы»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«Цветные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Прогрессивные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матрицы» 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Дж.Равена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детей, плохо владеющих языком </a:t>
            </a:r>
          </a:p>
          <a:p>
            <a:pPr lvl="0" algn="ctr"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  <a:latin typeface="Lucida Sans Unicode"/>
              </a:rPr>
              <a:t> Для детей с нарушением зрения </a:t>
            </a:r>
          </a:p>
          <a:p>
            <a:pPr lvl="0" algn="ctr"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  <a:latin typeface="Lucida Sans Unicode"/>
              </a:rPr>
              <a:t>предпочтительны задания на вербальном уровне</a:t>
            </a:r>
            <a:endParaRPr lang="ru-RU" dirty="0">
              <a:solidFill>
                <a:srgbClr val="002060"/>
              </a:solidFill>
              <a:latin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6823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344815" cy="1224136"/>
          </a:xfrm>
        </p:spPr>
        <p:txBody>
          <a:bodyPr>
            <a:normAutofit/>
          </a:bodyPr>
          <a:lstStyle/>
          <a:p>
            <a:pPr lvl="0"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Психодиагностический </a:t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комплект методик </a:t>
            </a:r>
            <a:r>
              <a:rPr lang="ru-RU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М.М.Семаго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6" name="Содержимое 5" descr="Чемодан психолога. Диагностический комплект Семаго - фото 6447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368" y="2217813"/>
            <a:ext cx="5544616" cy="4000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796136" y="1997839"/>
            <a:ext cx="3096344" cy="4019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предназначен для углубленной оценки психического развития, </a:t>
            </a:r>
            <a:b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том числе регуляторной, когнитивной и аффективно-эмоциональной сфер, </a:t>
            </a:r>
            <a:r>
              <a:rPr lang="ru-RU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операциональных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характеристик деятельности, </a:t>
            </a:r>
            <a:endParaRPr lang="ru-RU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личностных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особенностей и межличностных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отношений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детей дошкольного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младшего школьного возрастов </a:t>
            </a:r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25022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392" y="836712"/>
            <a:ext cx="432048" cy="72008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1000" dirty="0" smtClean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ru-RU" sz="1000" dirty="0" smtClean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ru-RU" sz="1000" dirty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ru-RU" sz="1000" dirty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ru-RU" sz="1000" dirty="0" smtClean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ru-RU" sz="1000" dirty="0" smtClean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ru-RU" sz="1000" dirty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ru-RU" sz="1000" dirty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ru-RU" sz="1000" dirty="0" smtClean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ru-RU" sz="1000" dirty="0" smtClean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ru-RU" sz="1000" dirty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ru-RU" sz="1000" dirty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ru-RU" sz="1000" dirty="0" smtClean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  <a:t>	</a:t>
            </a:r>
            <a:br>
              <a:rPr lang="ru-RU" sz="1000" dirty="0" smtClean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ru-RU" sz="1000" dirty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ru-RU" sz="1000" dirty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ru-RU" sz="1000" dirty="0" smtClean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ru-RU" sz="1000" dirty="0" smtClean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ru-RU" sz="1000" dirty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ru-RU" sz="1000" dirty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ru-RU" sz="1000" dirty="0" smtClean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ru-RU" sz="1000" dirty="0" smtClean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ru-RU" sz="1000" dirty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ru-RU" sz="1000" dirty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ru-RU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ru-RU" sz="1800" dirty="0" smtClean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ru-RU" sz="1000" dirty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ru-RU" sz="1000" dirty="0" smtClean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ru-RU" sz="1000" dirty="0" smtClean="0">
                <a:solidFill>
                  <a:prstClr val="black"/>
                </a:solidFill>
                <a:latin typeface="Calibri" pitchFamily="34" charset="0"/>
                <a:ea typeface="+mn-ea"/>
                <a:cs typeface="+mn-cs"/>
              </a:rPr>
            </a:b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404664"/>
            <a:ext cx="8229600" cy="6048672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5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Психодиагностический комплект </a:t>
            </a:r>
            <a:r>
              <a:rPr lang="ru-RU" sz="5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М.М.Семаго</a:t>
            </a:r>
            <a:endParaRPr lang="ru-RU" sz="5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ru-RU" sz="56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Методическое руководство к Диагностическому комплекту психолога М.: изд. «Интегративная психология», 2016 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.;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lnSpc>
                <a:spcPct val="120000"/>
              </a:lnSpc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Методическое руководство по обследованию детей раннего возраста М.: изд. «Интегративная психология»,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2021;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lnSpc>
                <a:spcPct val="120000"/>
              </a:lnSpc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Цветные прогрессивные матрицы </a:t>
            </a:r>
            <a:r>
              <a:rPr lang="ru-RU" sz="4400" dirty="0" err="1">
                <a:latin typeface="Arial" pitchFamily="34" charset="0"/>
                <a:cs typeface="Arial" pitchFamily="34" charset="0"/>
              </a:rPr>
              <a:t>Равена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 (параллельные формы) М.: «</a:t>
            </a:r>
            <a:r>
              <a:rPr lang="ru-RU" sz="4400" dirty="0" err="1">
                <a:latin typeface="Arial" pitchFamily="34" charset="0"/>
                <a:cs typeface="Arial" pitchFamily="34" charset="0"/>
              </a:rPr>
              <a:t>Когито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-Центр», 2018  — Альбом стимульных материалов — 1 шт.; </a:t>
            </a:r>
          </a:p>
          <a:p>
            <a:pPr>
              <a:lnSpc>
                <a:spcPct val="120000"/>
              </a:lnSpc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Диагностический Альбом. Для исследования особенностей познавательной деятельности. От раннего до подросткового возраста. М.: «Интегративная психология», 2019 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lnSpc>
                <a:spcPct val="120000"/>
              </a:lnSpc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Предметная классификация (1 серия для детей 3-5 лет) — Стимульные материалы — 25 карт (в упаковке); </a:t>
            </a:r>
          </a:p>
          <a:p>
            <a:pPr>
              <a:lnSpc>
                <a:spcPct val="120000"/>
              </a:lnSpc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Предметная классификация (2 серия для детей 5-8 лет) — Стимульные материалы — 32 карт (в упаковке); </a:t>
            </a:r>
          </a:p>
          <a:p>
            <a:pPr>
              <a:lnSpc>
                <a:spcPct val="120000"/>
              </a:lnSpc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Предметная классификация (3 серия для детей 9-12 лет) — Стимульные материалы — 70 карт (в упаковке); </a:t>
            </a:r>
          </a:p>
          <a:p>
            <a:pPr>
              <a:lnSpc>
                <a:spcPct val="120000"/>
              </a:lnSpc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Методика Выготского-Сахарова (объемный вариант) — Деревянные фигуры — 25 шт. (в коробке); </a:t>
            </a:r>
          </a:p>
          <a:p>
            <a:pPr>
              <a:lnSpc>
                <a:spcPct val="120000"/>
              </a:lnSpc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Методика опосредованного запоминания (по А. Н. Леонтьеву) — 30 карт (в упаковке); </a:t>
            </a:r>
          </a:p>
          <a:p>
            <a:pPr>
              <a:lnSpc>
                <a:spcPct val="120000"/>
              </a:lnSpc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Методика В. М. Когана — Стимульные материалы; Таблица к методике (вариант 5x5) — 25 карт (в упаковке) — 1 шт.; </a:t>
            </a:r>
          </a:p>
          <a:p>
            <a:pPr>
              <a:lnSpc>
                <a:spcPct val="120000"/>
              </a:lnSpc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Исключение предметов (4-й лишний) — Альбом стимульных материалов — 1 шт.; </a:t>
            </a:r>
          </a:p>
          <a:p>
            <a:pPr>
              <a:lnSpc>
                <a:spcPct val="120000"/>
              </a:lnSpc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Методика "Кубики </a:t>
            </a:r>
            <a:r>
              <a:rPr lang="ru-RU" sz="4400" dirty="0" err="1">
                <a:latin typeface="Arial" pitchFamily="34" charset="0"/>
                <a:cs typeface="Arial" pitchFamily="34" charset="0"/>
              </a:rPr>
              <a:t>Кооса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" — Набор стимульных материалов; </a:t>
            </a:r>
            <a:r>
              <a:rPr lang="ru-RU" sz="4400" dirty="0" err="1">
                <a:latin typeface="Arial" pitchFamily="34" charset="0"/>
                <a:cs typeface="Arial" pitchFamily="34" charset="0"/>
              </a:rPr>
              <a:t>станд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. деревянные кубики — 9 шт. (в коробке); Набор узоров 12 шт. в упаковке;</a:t>
            </a:r>
          </a:p>
          <a:p>
            <a:pPr>
              <a:lnSpc>
                <a:spcPct val="120000"/>
              </a:lnSpc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Методика "Установление последовательности событий" — Стимульные материалы — (общая упаковка, в которой находятся: 1 серия "Снеговик" — 3 карт.; 2 серия "Клумба" — 4 карт.; 3 серия "Портрет" — 5 карт.; 4 серия "Садовод" — 6 карт.);</a:t>
            </a:r>
          </a:p>
          <a:p>
            <a:pPr>
              <a:lnSpc>
                <a:spcPct val="120000"/>
              </a:lnSpc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Методика "СОМОР" — Альбом стимульных материалов — 1 шт.;</a:t>
            </a:r>
          </a:p>
          <a:p>
            <a:pPr>
              <a:lnSpc>
                <a:spcPct val="120000"/>
              </a:lnSpc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Методика "Контурный САТ-Н" — Альбом стимульных материалов — 1 шт.;</a:t>
            </a:r>
          </a:p>
          <a:p>
            <a:pPr>
              <a:lnSpc>
                <a:spcPct val="120000"/>
              </a:lnSpc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Методика "Тест Рука" (модифицированный вариант для детей 3-11 лет) — Альбом стимульных материалов — 1 шт.;</a:t>
            </a:r>
          </a:p>
          <a:p>
            <a:pPr>
              <a:lnSpc>
                <a:spcPct val="120000"/>
              </a:lnSpc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Цветовой Тест Отношений (ЦТО) (модифицированный вариант для детей 4-10 лет) ;</a:t>
            </a:r>
          </a:p>
          <a:p>
            <a:pPr>
              <a:lnSpc>
                <a:spcPct val="120000"/>
              </a:lnSpc>
            </a:pPr>
            <a:r>
              <a:rPr lang="ru-RU" sz="4400" dirty="0">
                <a:latin typeface="Arial" pitchFamily="34" charset="0"/>
                <a:cs typeface="Arial" pitchFamily="34" charset="0"/>
              </a:rPr>
              <a:t>Методика "Эмоциональные лица" — Стимульные материалы; Абстрактные изображения; Реальные изображения (девочки); Реальные изображения (мальчики) — 17 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карт</a:t>
            </a:r>
            <a:r>
              <a:rPr lang="ru-RU" sz="44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20000"/>
              </a:lnSpc>
            </a:pPr>
            <a:endParaRPr lang="ru-RU" sz="5600" dirty="0"/>
          </a:p>
        </p:txBody>
      </p:sp>
    </p:spTree>
    <p:extLst>
      <p:ext uri="{BB962C8B-B14F-4D97-AF65-F5344CB8AC3E}">
        <p14:creationId xmlns:p14="http://schemas.microsoft.com/office/powerpoint/2010/main" xmlns="" val="3035144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7"/>
          <p:cNvSpPr>
            <a:spLocks noGrp="1"/>
          </p:cNvSpPr>
          <p:nvPr>
            <p:ph idx="4294967295"/>
          </p:nvPr>
        </p:nvSpPr>
        <p:spPr>
          <a:xfrm>
            <a:off x="611560" y="228600"/>
            <a:ext cx="8322890" cy="64008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ctr" eaLnBrk="1" hangingPunct="1">
              <a:buFont typeface="Wingdings 2" pitchFamily="18" charset="2"/>
              <a:buNone/>
              <a:defRPr/>
            </a:pPr>
            <a:r>
              <a:rPr lang="ru-RU" sz="18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Диагностические методики для оценки развития </a:t>
            </a:r>
            <a:endParaRPr lang="ru-RU" sz="1800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r>
              <a:rPr lang="ru-RU" sz="18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детей младшего школьного возраста (от 7 до 11 лет) </a:t>
            </a:r>
          </a:p>
          <a:p>
            <a:pPr algn="ctr" eaLnBrk="1" hangingPunct="1">
              <a:buFont typeface="Wingdings 2" pitchFamily="18" charset="2"/>
              <a:buNone/>
              <a:defRPr/>
            </a:pPr>
            <a:endParaRPr lang="ru-RU" sz="18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ru-RU" sz="1500" dirty="0" smtClean="0">
                <a:latin typeface="Arial" charset="0"/>
                <a:cs typeface="Arial" charset="0"/>
              </a:rPr>
              <a:t>1. Методика анализа медицинской и психолого-педагогической документации</a:t>
            </a:r>
          </a:p>
          <a:p>
            <a:pPr eaLnBrk="1" hangingPunct="1"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ru-RU" sz="1500" dirty="0" smtClean="0">
                <a:latin typeface="Arial" charset="0"/>
                <a:cs typeface="Arial" charset="0"/>
              </a:rPr>
              <a:t>2. Методика наблюдения</a:t>
            </a:r>
          </a:p>
          <a:p>
            <a:pPr eaLnBrk="1" hangingPunct="1"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ru-RU" sz="1500" dirty="0" smtClean="0">
                <a:latin typeface="Arial" charset="0"/>
                <a:cs typeface="Arial" charset="0"/>
              </a:rPr>
              <a:t>3.  Качественная оценка параметров психической деятельности (по И.А. </a:t>
            </a:r>
            <a:r>
              <a:rPr lang="ru-RU" sz="1500" dirty="0" err="1" smtClean="0">
                <a:latin typeface="Arial" charset="0"/>
                <a:cs typeface="Arial" charset="0"/>
              </a:rPr>
              <a:t>Коробейникову</a:t>
            </a:r>
            <a:r>
              <a:rPr lang="ru-RU" sz="1500" dirty="0" smtClean="0">
                <a:latin typeface="Arial" charset="0"/>
                <a:cs typeface="Arial" charset="0"/>
              </a:rPr>
              <a:t>)</a:t>
            </a:r>
          </a:p>
          <a:p>
            <a:pPr eaLnBrk="1" hangingPunct="1"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ru-RU" sz="1500" dirty="0" smtClean="0">
                <a:latin typeface="Arial" charset="0"/>
                <a:cs typeface="Arial" charset="0"/>
              </a:rPr>
              <a:t>4. Система оценки двигательных функций (GMFCS)</a:t>
            </a:r>
          </a:p>
          <a:p>
            <a:pPr eaLnBrk="1" hangingPunct="1"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ru-RU" sz="1500" dirty="0" smtClean="0">
                <a:latin typeface="Arial" charset="0"/>
                <a:cs typeface="Arial" charset="0"/>
              </a:rPr>
              <a:t>5. Нейропсихологические пробы</a:t>
            </a:r>
          </a:p>
          <a:p>
            <a:pPr eaLnBrk="1" hangingPunct="1"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ru-RU" sz="1500" dirty="0" smtClean="0">
                <a:latin typeface="Arial" charset="0"/>
                <a:cs typeface="Arial" charset="0"/>
              </a:rPr>
              <a:t>6. Зрительно-моторный </a:t>
            </a:r>
            <a:r>
              <a:rPr lang="ru-RU" sz="1500" dirty="0" err="1" smtClean="0">
                <a:latin typeface="Arial" charset="0"/>
                <a:cs typeface="Arial" charset="0"/>
              </a:rPr>
              <a:t>гештальт-тест</a:t>
            </a:r>
            <a:r>
              <a:rPr lang="ru-RU" sz="1500" dirty="0" smtClean="0">
                <a:latin typeface="Arial" charset="0"/>
                <a:cs typeface="Arial" charset="0"/>
              </a:rPr>
              <a:t> Л. Бендер</a:t>
            </a:r>
          </a:p>
          <a:p>
            <a:pPr eaLnBrk="1" hangingPunct="1"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ru-RU" sz="1500" dirty="0" smtClean="0">
                <a:latin typeface="Arial" charset="0"/>
                <a:cs typeface="Arial" charset="0"/>
              </a:rPr>
              <a:t>7. Оценка уровня </a:t>
            </a:r>
            <a:r>
              <a:rPr lang="ru-RU" sz="1500" dirty="0" err="1" smtClean="0">
                <a:latin typeface="Arial" charset="0"/>
                <a:cs typeface="Arial" charset="0"/>
              </a:rPr>
              <a:t>сформированности</a:t>
            </a:r>
            <a:r>
              <a:rPr lang="ru-RU" sz="1500" dirty="0" smtClean="0">
                <a:latin typeface="Arial" charset="0"/>
                <a:cs typeface="Arial" charset="0"/>
              </a:rPr>
              <a:t> пространственно-временных представлений</a:t>
            </a:r>
          </a:p>
          <a:p>
            <a:pPr eaLnBrk="1" hangingPunct="1"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ru-RU" sz="1500" i="1" dirty="0" smtClean="0">
                <a:latin typeface="Arial" charset="0"/>
                <a:cs typeface="Arial" charset="0"/>
              </a:rPr>
              <a:t>        Вербализация пространственно-временных представлений </a:t>
            </a:r>
          </a:p>
          <a:p>
            <a:pPr marL="365760" indent="-283464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500" dirty="0" smtClean="0">
                <a:latin typeface="Arial" pitchFamily="34" charset="0"/>
                <a:cs typeface="Arial" pitchFamily="34" charset="0"/>
              </a:rPr>
              <a:t>8. Исследование </a:t>
            </a:r>
            <a:r>
              <a:rPr lang="ru-RU" sz="1500" dirty="0" err="1" smtClean="0">
                <a:latin typeface="Arial" pitchFamily="34" charset="0"/>
                <a:cs typeface="Arial" pitchFamily="34" charset="0"/>
              </a:rPr>
              <a:t>операциональных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характеристик деятельности (темпа, продуктивности, работоспособности) </a:t>
            </a:r>
          </a:p>
          <a:p>
            <a:pPr marL="365760" indent="-283464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500" i="1" dirty="0" smtClean="0">
                <a:latin typeface="Arial" pitchFamily="34" charset="0"/>
                <a:cs typeface="Arial" pitchFamily="34" charset="0"/>
              </a:rPr>
              <a:t>            Счет по </a:t>
            </a:r>
            <a:r>
              <a:rPr lang="ru-RU" sz="1500" i="1" dirty="0" err="1" smtClean="0">
                <a:latin typeface="Arial" pitchFamily="34" charset="0"/>
                <a:cs typeface="Arial" pitchFamily="34" charset="0"/>
              </a:rPr>
              <a:t>Крепелину</a:t>
            </a:r>
            <a:endParaRPr lang="ru-RU" sz="1500" i="1" dirty="0" smtClean="0">
              <a:latin typeface="Arial" pitchFamily="34" charset="0"/>
              <a:cs typeface="Arial" pitchFamily="34" charset="0"/>
            </a:endParaRPr>
          </a:p>
          <a:p>
            <a:pPr marL="365760" indent="-283464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500" dirty="0" smtClean="0">
                <a:latin typeface="Arial" pitchFamily="34" charset="0"/>
                <a:cs typeface="Arial" pitchFamily="34" charset="0"/>
              </a:rPr>
              <a:t> 9. Исследование параметров внимания (устойчивость, возможность распределения, переключения) </a:t>
            </a:r>
          </a:p>
          <a:p>
            <a:pPr marL="365760" indent="-283464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5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1500" i="1" dirty="0" smtClean="0">
                <a:latin typeface="Arial" pitchFamily="34" charset="0"/>
                <a:cs typeface="Arial" pitchFamily="34" charset="0"/>
              </a:rPr>
              <a:t>Таблицы </a:t>
            </a:r>
            <a:r>
              <a:rPr lang="ru-RU" sz="1500" i="1" dirty="0" err="1" smtClean="0">
                <a:latin typeface="Arial" pitchFamily="34" charset="0"/>
                <a:cs typeface="Arial" pitchFamily="34" charset="0"/>
              </a:rPr>
              <a:t>Шульте</a:t>
            </a:r>
            <a:endParaRPr lang="ru-RU" sz="1500" i="1" dirty="0" smtClean="0">
              <a:latin typeface="Arial" pitchFamily="34" charset="0"/>
              <a:cs typeface="Arial" pitchFamily="34" charset="0"/>
            </a:endParaRPr>
          </a:p>
          <a:p>
            <a:pPr marL="365760" indent="-283464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500" i="1" dirty="0" smtClean="0">
                <a:latin typeface="Arial" pitchFamily="34" charset="0"/>
                <a:cs typeface="Arial" pitchFamily="34" charset="0"/>
              </a:rPr>
              <a:t>           Корректурные пробы</a:t>
            </a:r>
          </a:p>
          <a:p>
            <a:pPr marL="365760" indent="-283464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500" dirty="0" smtClean="0">
                <a:latin typeface="Arial" pitchFamily="34" charset="0"/>
                <a:cs typeface="Arial" pitchFamily="34" charset="0"/>
              </a:rPr>
              <a:t>10. Оценка особенностей мнестической деятельности</a:t>
            </a:r>
          </a:p>
          <a:p>
            <a:pPr marL="365760" indent="-283464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500" i="1" dirty="0" smtClean="0">
                <a:latin typeface="Arial" pitchFamily="34" charset="0"/>
                <a:cs typeface="Arial" pitchFamily="34" charset="0"/>
              </a:rPr>
              <a:t>           Повторение цифр </a:t>
            </a:r>
          </a:p>
          <a:p>
            <a:pPr marL="365760" indent="-283464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500" i="1" dirty="0" smtClean="0">
                <a:latin typeface="Arial" pitchFamily="34" charset="0"/>
                <a:cs typeface="Arial" pitchFamily="34" charset="0"/>
              </a:rPr>
              <a:t>           Запоминание двух групп слов и фраз</a:t>
            </a:r>
          </a:p>
          <a:p>
            <a:pPr marL="365760" indent="-283464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500" i="1" dirty="0" smtClean="0">
                <a:latin typeface="Arial" pitchFamily="34" charset="0"/>
                <a:cs typeface="Arial" pitchFamily="34" charset="0"/>
              </a:rPr>
              <a:t>           Запоминание 10 слов </a:t>
            </a:r>
          </a:p>
          <a:p>
            <a:pPr marL="365760" indent="-283464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500" i="1" dirty="0" smtClean="0">
                <a:latin typeface="Arial" pitchFamily="34" charset="0"/>
                <a:cs typeface="Arial" pitchFamily="34" charset="0"/>
              </a:rPr>
              <a:t>            Узнавание фигур</a:t>
            </a:r>
          </a:p>
          <a:p>
            <a:pPr marL="365760" indent="-283464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500" i="1" dirty="0" smtClean="0">
                <a:latin typeface="Arial" pitchFamily="34" charset="0"/>
                <a:cs typeface="Arial" pitchFamily="34" charset="0"/>
              </a:rPr>
              <a:t>            Опосредованное запоминание</a:t>
            </a:r>
          </a:p>
          <a:p>
            <a:pPr marL="365760" indent="-283464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500" i="1" dirty="0" smtClean="0">
                <a:latin typeface="Arial" pitchFamily="34" charset="0"/>
                <a:cs typeface="Arial" pitchFamily="34" charset="0"/>
              </a:rPr>
              <a:t>            Пиктограмма</a:t>
            </a:r>
          </a:p>
          <a:p>
            <a:pPr marL="365760" indent="-283464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1600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0"/>
              </a:spcBef>
              <a:buFont typeface="Wingdings 2" pitchFamily="18" charset="2"/>
              <a:buNone/>
              <a:defRPr/>
            </a:pPr>
            <a:endParaRPr lang="ru-RU" sz="1600" dirty="0" smtClean="0">
              <a:latin typeface="Arial" charset="0"/>
              <a:cs typeface="Arial" charset="0"/>
            </a:endParaRPr>
          </a:p>
        </p:txBody>
      </p:sp>
      <p:pic>
        <p:nvPicPr>
          <p:cNvPr id="21507" name="Picture 5" descr="G:\Уфа\396075249365800z-uchebnik-po-psihologii-semago-9386551.jpg"/>
          <p:cNvPicPr>
            <a:picLocks noChangeAspect="1" noChangeArrowheads="1"/>
          </p:cNvPicPr>
          <p:nvPr/>
        </p:nvPicPr>
        <p:blipFill>
          <a:blip r:embed="rId2" cstate="print"/>
          <a:srcRect l="23334" r="28334"/>
          <a:stretch>
            <a:fillRect/>
          </a:stretch>
        </p:blipFill>
        <p:spPr bwMode="auto">
          <a:xfrm>
            <a:off x="7010400" y="4343400"/>
            <a:ext cx="180816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7993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2"/>
          <p:cNvSpPr>
            <a:spLocks noGrp="1"/>
          </p:cNvSpPr>
          <p:nvPr>
            <p:ph idx="4294967295"/>
          </p:nvPr>
        </p:nvSpPr>
        <p:spPr>
          <a:xfrm>
            <a:off x="1066800" y="228600"/>
            <a:ext cx="5867400" cy="6324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smtClean="0">
                <a:latin typeface="Arial" charset="0"/>
                <a:cs typeface="Arial" charset="0"/>
              </a:rPr>
              <a:t>11. Исследование перцептивного-действенного компонента мышления 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Методика "Кубики Кооса" или Треугольники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 Классификация геометрических фигур (обучающий эксперимент по А.Я. Ивановой)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Свободная классификация (с 9 лет)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Диагностика возможности использования схематизированного образа ("Схематизация")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Цветные Прогрессивные Матрицы Дж. Равена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smtClean="0">
                <a:latin typeface="Arial" charset="0"/>
                <a:cs typeface="Arial" charset="0"/>
              </a:rPr>
              <a:t> 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smtClean="0">
                <a:latin typeface="Arial" charset="0"/>
                <a:cs typeface="Arial" charset="0"/>
              </a:rPr>
              <a:t>12. Исследование вербально-логического компонента познавательной деятельности, в том числе уровня и особенностей понятийного мышления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smtClean="0">
                <a:latin typeface="Arial" charset="0"/>
                <a:cs typeface="Arial" charset="0"/>
              </a:rPr>
              <a:t>            </a:t>
            </a:r>
            <a:r>
              <a:rPr lang="ru-RU" sz="1600" i="1" smtClean="0">
                <a:latin typeface="Arial" charset="0"/>
                <a:cs typeface="Arial" charset="0"/>
              </a:rPr>
              <a:t>Исключение предмета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 Исключение понятий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 Последовательность событий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 Определение понятий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 Сравнение понятий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 Простые аналогии 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 Существенные признаки 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 Понимание рассказов со скрытым смыслом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Понимание сложных речевых конструкций и квазипространственных отношений</a:t>
            </a:r>
          </a:p>
          <a:p>
            <a:pPr eaLnBrk="1" hangingPunct="1"/>
            <a:endParaRPr lang="ru-RU" sz="1400" smtClean="0"/>
          </a:p>
        </p:txBody>
      </p:sp>
      <p:pic>
        <p:nvPicPr>
          <p:cNvPr id="22531" name="Picture 3" descr="G:\Уфа\RF_psi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304800"/>
            <a:ext cx="1905000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7379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Содержимое 2"/>
          <p:cNvSpPr>
            <a:spLocks noGrp="1"/>
          </p:cNvSpPr>
          <p:nvPr>
            <p:ph idx="4294967295"/>
          </p:nvPr>
        </p:nvSpPr>
        <p:spPr>
          <a:xfrm>
            <a:off x="990600" y="304800"/>
            <a:ext cx="8001000" cy="6172200"/>
          </a:xfrm>
          <a:prstGeom prst="rect">
            <a:avLst/>
          </a:prstGeo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smtClean="0">
                <a:latin typeface="Arial" charset="0"/>
                <a:cs typeface="Arial" charset="0"/>
              </a:rPr>
              <a:t>13. Оценка эмоционально-личностных особенностей (специфика коммуникации и аффективно-эмоционального реагирования, характер межличностного взаимодействия, личностные и характерологические особенности, включая самооценочные структуры, уровень притязаний).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   Методика половозрастной идентификации (Н.Л. Белопольская)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   Тест Рука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   Исследование субъективной оценки межличностных отношений ребенка (СОМОР)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  Методика "Эмоциональные лица"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  CAT (детский апперцептивный тест)  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  Лестница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  Цветовой тест отношений (на основе МЦВ)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 Методика оценки школьной мотивации (Н.Г. Лусканова) 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ru-RU" sz="1600" i="1" smtClean="0">
                <a:latin typeface="Arial" charset="0"/>
                <a:cs typeface="Arial" charset="0"/>
              </a:rPr>
              <a:t>             Проективно-графические методики (Рисунок человека, Дом-дерево-человек, Рисунок семьи, Несуществующее животное)</a:t>
            </a:r>
          </a:p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endParaRPr lang="ru-RU" sz="1600" i="1" smtClean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ru-RU" sz="1600" smtClean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ru-RU" sz="1600" smtClean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ru-RU" sz="1600" smtClean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ru-RU" sz="1600" smtClean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ru-RU" sz="1600" smtClean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ru-RU" sz="1600" smtClean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ru-RU" sz="1600" smtClean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ru-RU" sz="1600" smtClean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ru-RU" sz="1600" smtClean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ru-RU" sz="1600" smtClean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ru-RU" sz="1600" smtClean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ru-RU" sz="1600" smtClean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ru-RU" sz="1600" smtClean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ru-RU" sz="1600" smtClean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ru-RU" sz="160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endParaRPr lang="ru-RU" sz="2000" smtClean="0"/>
          </a:p>
        </p:txBody>
      </p:sp>
      <p:pic>
        <p:nvPicPr>
          <p:cNvPr id="23555" name="Picture 4" descr="\\MEDSTAT\d\Почта\Фотографии папки\Отредактировал\IMG_20200227_1637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4191000"/>
            <a:ext cx="32004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2221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Содержимое 2"/>
          <p:cNvSpPr>
            <a:spLocks noGrp="1"/>
          </p:cNvSpPr>
          <p:nvPr>
            <p:ph idx="4294967295"/>
          </p:nvPr>
        </p:nvSpPr>
        <p:spPr>
          <a:xfrm>
            <a:off x="539552" y="152400"/>
            <a:ext cx="8071048" cy="640080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9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ru-RU" sz="1400" b="1" dirty="0" smtClean="0">
                <a:latin typeface="Arial" charset="0"/>
                <a:ea typeface="Times New Roman" pitchFamily="18" charset="0"/>
                <a:cs typeface="Arial" charset="0"/>
              </a:rPr>
              <a:t>Литература</a:t>
            </a:r>
            <a:endParaRPr lang="ru-RU" sz="14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sz="1400" dirty="0" smtClean="0">
                <a:latin typeface="Arial" charset="0"/>
                <a:ea typeface="Times New Roman" pitchFamily="18" charset="0"/>
                <a:cs typeface="Arial" charset="0"/>
              </a:rPr>
              <a:t>Белопольская Н.Л. Исключение предметов (Четвертый лишний): Модифицированная психодиагностическая методика - М.: «</a:t>
            </a:r>
            <a:r>
              <a:rPr lang="ru-RU" sz="1400" dirty="0" err="1" smtClean="0">
                <a:latin typeface="Arial" charset="0"/>
                <a:ea typeface="Times New Roman" pitchFamily="18" charset="0"/>
                <a:cs typeface="Arial" charset="0"/>
              </a:rPr>
              <a:t>Когито</a:t>
            </a:r>
            <a:r>
              <a:rPr lang="ru-RU" sz="1400" dirty="0" smtClean="0">
                <a:latin typeface="Arial" charset="0"/>
                <a:ea typeface="Times New Roman" pitchFamily="18" charset="0"/>
                <a:cs typeface="Arial" charset="0"/>
              </a:rPr>
              <a:t>-Центр», 2002.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sz="1400" dirty="0" smtClean="0">
                <a:latin typeface="Arial" charset="0"/>
                <a:ea typeface="Times New Roman" pitchFamily="18" charset="0"/>
                <a:cs typeface="Arial" charset="0"/>
              </a:rPr>
              <a:t>Диагностический Комплект. Исследование особенностей развития познавательной сферы детей дошкольного и младшего школьного возрастов. /Авт.-сост. Н.Я. Семаго, М.М. Семаго. М.: АРКТИ, 2014., изм. и </a:t>
            </a:r>
            <a:r>
              <a:rPr lang="ru-RU" sz="1400" dirty="0" err="1" smtClean="0">
                <a:latin typeface="Arial" charset="0"/>
                <a:ea typeface="Times New Roman" pitchFamily="18" charset="0"/>
                <a:cs typeface="Arial" charset="0"/>
              </a:rPr>
              <a:t>испр</a:t>
            </a:r>
            <a:r>
              <a:rPr lang="ru-RU" sz="1400" dirty="0" smtClean="0">
                <a:latin typeface="Arial" charset="0"/>
                <a:ea typeface="Times New Roman" pitchFamily="18" charset="0"/>
                <a:cs typeface="Arial" charset="0"/>
              </a:rPr>
              <a:t>. 2014 (Библиотека психолога-практика).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sz="1400" dirty="0" err="1" smtClean="0">
                <a:latin typeface="Arial" charset="0"/>
                <a:ea typeface="Times New Roman" pitchFamily="18" charset="0"/>
                <a:cs typeface="Arial" charset="0"/>
              </a:rPr>
              <a:t>Переслени</a:t>
            </a:r>
            <a:r>
              <a:rPr lang="ru-RU" sz="1400" dirty="0" smtClean="0">
                <a:latin typeface="Arial" charset="0"/>
                <a:ea typeface="Times New Roman" pitchFamily="18" charset="0"/>
                <a:cs typeface="Arial" charset="0"/>
              </a:rPr>
              <a:t> Л.И.. Психодиагностический комплекс методик для определения уровня развития познавательной деятельности: дошкольный и  младший школьный возраст. - . М.: Айрис-пресс, 2006 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sz="1400" dirty="0" smtClean="0">
                <a:latin typeface="Arial" charset="0"/>
                <a:ea typeface="Times New Roman" pitchFamily="18" charset="0"/>
                <a:cs typeface="Arial" charset="0"/>
              </a:rPr>
              <a:t>Прогрессивные матрицы </a:t>
            </a:r>
            <a:r>
              <a:rPr lang="ru-RU" sz="1400" dirty="0" err="1" smtClean="0">
                <a:latin typeface="Arial" charset="0"/>
                <a:ea typeface="Times New Roman" pitchFamily="18" charset="0"/>
                <a:cs typeface="Arial" charset="0"/>
              </a:rPr>
              <a:t>Равена</a:t>
            </a:r>
            <a:r>
              <a:rPr lang="ru-RU" sz="1400" dirty="0" smtClean="0">
                <a:latin typeface="Arial" charset="0"/>
                <a:ea typeface="Times New Roman" pitchFamily="18" charset="0"/>
                <a:cs typeface="Arial" charset="0"/>
              </a:rPr>
              <a:t>. Методические рекомендации для психологов. Ижевск, 1994.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sz="1400" dirty="0" smtClean="0">
                <a:latin typeface="Arial" charset="0"/>
                <a:ea typeface="Times New Roman" pitchFamily="18" charset="0"/>
                <a:cs typeface="Arial" charset="0"/>
              </a:rPr>
              <a:t>Равен Дж. К., Курт Дж. Х., Равен Дж. Руководство к Прогрессивным Матрицам </a:t>
            </a:r>
            <a:r>
              <a:rPr lang="ru-RU" sz="1400" dirty="0" err="1" smtClean="0">
                <a:latin typeface="Arial" charset="0"/>
                <a:ea typeface="Times New Roman" pitchFamily="18" charset="0"/>
                <a:cs typeface="Arial" charset="0"/>
              </a:rPr>
              <a:t>Равена</a:t>
            </a:r>
            <a:r>
              <a:rPr lang="ru-RU" sz="1400" dirty="0" smtClean="0">
                <a:latin typeface="Arial" charset="0"/>
                <a:ea typeface="Times New Roman" pitchFamily="18" charset="0"/>
                <a:cs typeface="Arial" charset="0"/>
              </a:rPr>
              <a:t> и Словарным шкалам. М.: </a:t>
            </a:r>
            <a:r>
              <a:rPr lang="ru-RU" sz="1400" dirty="0" err="1" smtClean="0">
                <a:latin typeface="Arial" charset="0"/>
                <a:ea typeface="Times New Roman" pitchFamily="18" charset="0"/>
                <a:cs typeface="Arial" charset="0"/>
              </a:rPr>
              <a:t>Когито</a:t>
            </a:r>
            <a:r>
              <a:rPr lang="ru-RU" sz="1400" dirty="0" smtClean="0">
                <a:latin typeface="Arial" charset="0"/>
                <a:ea typeface="Times New Roman" pitchFamily="18" charset="0"/>
                <a:cs typeface="Arial" charset="0"/>
              </a:rPr>
              <a:t>-Центр, 1996.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sz="1400" dirty="0" smtClean="0">
                <a:latin typeface="Arial" charset="0"/>
                <a:ea typeface="Times New Roman" pitchFamily="18" charset="0"/>
                <a:cs typeface="Arial" charset="0"/>
              </a:rPr>
              <a:t>Рубинштейн, С.Я. Экспериментальные методики патопсихологии и опыт применения их в клинике. (Практическое руководство) / С.Я. Рубинштейн. – М. : Апрель-Пресс, издательство Института Психотерапии. – 2004 г. - 224 с. 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sz="1400" dirty="0" smtClean="0">
                <a:latin typeface="Arial" charset="0"/>
                <a:ea typeface="Times New Roman" pitchFamily="18" charset="0"/>
                <a:cs typeface="Arial" charset="0"/>
              </a:rPr>
              <a:t>Семаго Н.Я., Семаго М.М. Теория и практика оценки психического развития ребенка. Дошкольный и младший школьный возраст. - СПб.: Речь, 2005.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sz="1400" dirty="0" smtClean="0">
                <a:latin typeface="Arial" charset="0"/>
                <a:ea typeface="Times New Roman" pitchFamily="18" charset="0"/>
                <a:cs typeface="Arial" charset="0"/>
              </a:rPr>
              <a:t>Семенович А.В. Нейропсихологическая диагностика и коррекция в детском возрасте: Учеб. пособие для </a:t>
            </a:r>
            <a:r>
              <a:rPr lang="ru-RU" sz="1400" dirty="0" err="1" smtClean="0">
                <a:latin typeface="Arial" charset="0"/>
                <a:ea typeface="Times New Roman" pitchFamily="18" charset="0"/>
                <a:cs typeface="Arial" charset="0"/>
              </a:rPr>
              <a:t>высш</a:t>
            </a:r>
            <a:r>
              <a:rPr lang="ru-RU" sz="1400" dirty="0" smtClean="0">
                <a:latin typeface="Arial" charset="0"/>
                <a:ea typeface="Times New Roman" pitchFamily="18" charset="0"/>
                <a:cs typeface="Arial" charset="0"/>
              </a:rPr>
              <a:t>. учеб. заведений. - М.: Издательский центр «Академия», 2002.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endParaRPr lang="ru-RU" sz="14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</a:pPr>
            <a:endParaRPr lang="ru-RU" sz="14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ru-RU" sz="1700" dirty="0" smtClean="0">
                <a:latin typeface="Arial" charset="0"/>
                <a:ea typeface="Times New Roman" pitchFamily="18" charset="0"/>
                <a:cs typeface="Arial" charset="0"/>
              </a:rPr>
              <a:t>.</a:t>
            </a:r>
            <a:endParaRPr lang="ru-RU" sz="26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sz="1700" dirty="0" smtClean="0"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  <p:sp>
        <p:nvSpPr>
          <p:cNvPr id="24579" name="Rectangle 5"/>
          <p:cNvSpPr>
            <a:spLocks noChangeArrowheads="1"/>
          </p:cNvSpPr>
          <p:nvPr/>
        </p:nvSpPr>
        <p:spPr bwMode="auto">
          <a:xfrm>
            <a:off x="4281488" y="44450"/>
            <a:ext cx="581025" cy="3683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393700" algn="just" eaLnBrk="0" hangingPunct="0">
              <a:tabLst>
                <a:tab pos="244475" algn="l"/>
              </a:tabLst>
            </a:pPr>
            <a:endParaRPr lang="ru-RU"/>
          </a:p>
        </p:txBody>
      </p:sp>
      <p:pic>
        <p:nvPicPr>
          <p:cNvPr id="24580" name="Picture 5" descr="G:\Уфа\5c124d18c15ae30a7657ddf5.jpg"/>
          <p:cNvPicPr>
            <a:picLocks noChangeAspect="1" noChangeArrowheads="1"/>
          </p:cNvPicPr>
          <p:nvPr/>
        </p:nvPicPr>
        <p:blipFill>
          <a:blip r:embed="rId2" cstate="print"/>
          <a:srcRect l="6667" r="6667"/>
          <a:stretch>
            <a:fillRect/>
          </a:stretch>
        </p:blipFill>
        <p:spPr bwMode="auto">
          <a:xfrm>
            <a:off x="5715000" y="4419600"/>
            <a:ext cx="1981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6" descr="G:\Уфа\05f0ff40a36cd86dc43974bb95d6ead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4419600"/>
            <a:ext cx="1600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145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176001" y="5084457"/>
            <a:ext cx="7175351" cy="1296144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 smtClean="0"/>
              <a:t>Спасибо за внимание!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836712"/>
            <a:ext cx="3615135" cy="3615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26415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23528" y="908720"/>
            <a:ext cx="8568952" cy="583264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Тифлопсихология</a:t>
            </a:r>
            <a:r>
              <a:rPr lang="ru-RU" sz="1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— раздел специальной психологии, который изучает психическое развитие слепых и слабовидящих людей, пути и способы его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коррекции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800" b="1" u="sng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Тифлопсихология</a:t>
            </a:r>
            <a:r>
              <a:rPr lang="ru-RU" sz="18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исследует :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особенности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восприятия, памяти и мышления у людей с отсутствием или нарушениями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зрения;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механизмы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коррекции с помощью обучения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воспитания;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механизмы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компенсации слепоты и слабовидения;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выявление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потенциальных возможностей лиц с нарушениями зрения;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разрабатывает  психологические основы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коррекционно-педагогической работы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людьми с нарушениями зрения;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разрабатывает психологические основы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интеграции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лиц с нарушениями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зрения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общество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39552" y="260649"/>
            <a:ext cx="8064896" cy="576064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Психология лиц с нарушением зрения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93096"/>
            <a:ext cx="3384302" cy="2145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46086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67544" y="1628800"/>
            <a:ext cx="8064896" cy="27363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Нарушения когнитивных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функций</a:t>
            </a:r>
            <a:endParaRPr 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Снижение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внимания, памяти, мышления,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речи</a:t>
            </a:r>
            <a:endParaRPr lang="ru-RU" sz="1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Нарушения эмоционально-волевой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сферы</a:t>
            </a:r>
            <a:endParaRPr 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Повышенная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тревожность, эмоциональная неустойчивость, низкая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самооценка</a:t>
            </a:r>
            <a:endParaRPr lang="ru-RU" sz="1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Нарушения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социализации</a:t>
            </a:r>
            <a:endParaRPr 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Трудности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установлении контактов, недостаточные коммуникативные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навыки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ru-RU" sz="1800" dirty="0" smtClean="0">
              <a:solidFill>
                <a:srgbClr val="0070C0"/>
              </a:solidFill>
            </a:endParaRPr>
          </a:p>
          <a:p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848872" cy="108012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 наиболее распространённым нарушениям психического развития у слепых и слабовидящих детей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относятся: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365104"/>
            <a:ext cx="4464496" cy="2092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93863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67544" y="1052736"/>
            <a:ext cx="8352928" cy="5805264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Дефект зрения отрицательно влияет на психическое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Вероятность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такого влияния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зависит</a:t>
            </a:r>
          </a:p>
          <a:p>
            <a:pPr algn="ctr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 степени тяжести зрительного </a:t>
            </a:r>
            <a:r>
              <a:rPr lang="ru-RU" sz="1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недостатка</a:t>
            </a:r>
            <a:endParaRPr lang="ru-RU" sz="18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Количественные изменения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наблюдаются в сфере чувственного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познания:</a:t>
            </a:r>
          </a:p>
          <a:p>
            <a:pPr algn="just">
              <a:buClr>
                <a:schemeClr val="tx1"/>
              </a:buClr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у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слепых и слабовидящих значительно сокращаются или полностью выпадают зрительные ощущения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восприятия;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уменьшается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количество представлений, которые ограничивают возможности формирования образов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воображения</a:t>
            </a:r>
          </a:p>
          <a:p>
            <a:pPr algn="just"/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Качественные особенности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психики лиц с дефектами зрения проявляются почти во всех областях психической деятельности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изменяется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система взаимодействия анализаторов; 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возникают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специфические особенности в процессе формирования образов, понятий, речи; 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нарушается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соотношение образного и понятийного в мыслительной деятельности; 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наблюдаются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отдельные изменения в эмоционально-волевой сфере и некоторых свойствах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личности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23528" y="116632"/>
            <a:ext cx="8352928" cy="936104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Дефект зрения и его  влияние </a:t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психическое  развитие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0797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79512" y="1340768"/>
            <a:ext cx="8784976" cy="5328592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Слепорождённые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— это дети с врождённой тотальной слепотой или ослепшие в возрасте до трёх лет. Они не имеют зрительных представлений, и весь процесс психического развития осуществляется в условиях полного выпадения зрительной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системы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Ослепшие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— дети, утратившие зрение в дошкольном возрасте и позже. Наличие у них зрительных представлений требует постоянной их активизации посредством включения в деятельность (воссоздание образов зрительной памяти путём словесного их описания). Если не активизировать сохранившиеся у ослепших зрительные образы, то произойдёт постепенное их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стирание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Главное </a:t>
            </a:r>
            <a:r>
              <a:rPr lang="ru-RU" sz="18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различие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между этими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категориями: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детей,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не имеющих зрения с рождения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полностью отсутствует зрительное представление об объектах и предметах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окружающей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действительности;</a:t>
            </a:r>
          </a:p>
          <a:p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Дети,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утратившие способность видеть в более осознанном возрасте иногда могут использовать свои визуализированные воспоминания в процессе ориентировки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обучения той или иной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3568" y="188641"/>
            <a:ext cx="8064896" cy="936103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зависимости от времени наступления дефекта выделяют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7302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59024" y="1391832"/>
            <a:ext cx="8317432" cy="218118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Внимание</a:t>
            </a:r>
            <a:endParaRPr lang="ru-RU" sz="1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Из-за недостатка зрения нарушено непроизвольное внимание, оно часто переключается на второстепенные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объекты</a:t>
            </a:r>
          </a:p>
          <a:p>
            <a:pPr algn="ctr">
              <a:lnSpc>
                <a:spcPct val="1500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Утомление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наступает быстрее, чем у нормально видящих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сверстников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115616" y="116632"/>
            <a:ext cx="7175351" cy="1224136"/>
          </a:xfrm>
        </p:spPr>
        <p:txBody>
          <a:bodyPr/>
          <a:lstStyle/>
          <a:p>
            <a:pPr marL="182880" indent="0">
              <a:buNone/>
            </a:pP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Особенности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развития познавательной сферы у детей с нарушением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зрения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789040"/>
            <a:ext cx="5040560" cy="24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44775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280920" cy="187220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Память</a:t>
            </a: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Дефекты зрительного анализатора отрицательно влияют на скорость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запоминания</a:t>
            </a: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Быстрое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забывание усвоенного материала объясняется недостаточной значимостью объектов и обозначающих их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понятий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476673"/>
            <a:ext cx="8064896" cy="1152128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Особенности развития познавательной сферы у детей с 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нарушением зрения</a:t>
            </a: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789040"/>
            <a:ext cx="2883221" cy="266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65479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95536" y="1412776"/>
            <a:ext cx="8280920" cy="18002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Восприятие</a:t>
            </a: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Нарушена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целостность восприятия объекта, в образе часто отсутствуют определяющие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детали</a:t>
            </a: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Трудности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возникают при выделении объёмных предметов, расстояния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удаленности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188639"/>
            <a:ext cx="8352928" cy="1152129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Особенности развития познавательной сферы у детей с нарушением </a:t>
            </a: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зрения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645024"/>
            <a:ext cx="3541645" cy="2893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47473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51520" y="1268760"/>
            <a:ext cx="8424936" cy="208823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Мышление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Дети с нарушением зрения не имеют возможности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воспринимать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окружающую ситуацию в целом,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им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приходится анализировать её на основании отдельных признаков,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доступных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их восприятию.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них сужены понятия об окружающем мире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суждения и умозаключения могут быть не вполне обоснованы.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116633"/>
            <a:ext cx="8280920" cy="1152128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Особенности развития познавательной сферы у детей с нарушением </a:t>
            </a: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зрения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437112"/>
            <a:ext cx="2736304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2965753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392</TotalTime>
  <Words>1082</Words>
  <Application>Microsoft Office PowerPoint</Application>
  <PresentationFormat>Экран (4:3)</PresentationFormat>
  <Paragraphs>193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 Психологические особенности обследования детей с ОВЗ младшего возраста </vt:lpstr>
      <vt:lpstr>Психология лиц с нарушением зрения</vt:lpstr>
      <vt:lpstr>К наиболее распространённым нарушениям психического развития у слепых и слабовидящих детей относятся:</vt:lpstr>
      <vt:lpstr>Дефект зрения и его  влияние  на психическое  развитие</vt:lpstr>
      <vt:lpstr>В зависимости от времени наступления дефекта выделяют</vt:lpstr>
      <vt:lpstr>Особенности развития познавательной сферы у детей с нарушением зрения</vt:lpstr>
      <vt:lpstr>Особенности развития познавательной сферы у детей с нарушением зрения</vt:lpstr>
      <vt:lpstr>Особенности развития познавательной сферы у детей с нарушением зрения</vt:lpstr>
      <vt:lpstr>Особенности развития познавательной сферы у детей с нарушением зрения</vt:lpstr>
      <vt:lpstr>Особенности развития познавательной сферы у детей с нарушением зрения</vt:lpstr>
      <vt:lpstr>Психологическая диагностика  детей с ОВЗ</vt:lpstr>
      <vt:lpstr>Слайд 12</vt:lpstr>
      <vt:lpstr>Психодиагностический  комплект методик М.М.Семаго</vt:lpstr>
      <vt:lpstr>                  </vt:lpstr>
      <vt:lpstr>Слайд 15</vt:lpstr>
      <vt:lpstr>Слайд 16</vt:lpstr>
      <vt:lpstr>Слайд 17</vt:lpstr>
      <vt:lpstr>Слайд 18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Тифлопсихология</dc:title>
  <dc:creator>Аскярова</dc:creator>
  <cp:lastModifiedBy>user</cp:lastModifiedBy>
  <cp:revision>45</cp:revision>
  <dcterms:created xsi:type="dcterms:W3CDTF">2025-03-18T05:36:09Z</dcterms:created>
  <dcterms:modified xsi:type="dcterms:W3CDTF">2025-10-07T05:02:21Z</dcterms:modified>
</cp:coreProperties>
</file>